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4630400" cy="9753600"/>
  <p:notesSz cx="6735763" cy="9866313"/>
  <p:embeddedFontLst>
    <p:embeddedFont>
      <p:font typeface="Childling" panose="020B0604020202020204" charset="-52"/>
      <p:regular r:id="rId3"/>
    </p:embeddedFont>
    <p:embeddedFont>
      <p:font typeface="Open Sans Bold" panose="020B0604020202020204" charset="0"/>
      <p:regular r:id="rId4"/>
    </p:embeddedFont>
    <p:embeddedFont>
      <p:font typeface="TT Rounds Neue Condensed Bold" panose="020B0604020202020204" charset="-52"/>
      <p:regular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5" d="100"/>
          <a:sy n="75" d="100"/>
        </p:scale>
        <p:origin x="708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1.fntdata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3.fntdata"/><Relationship Id="rId4" Type="http://schemas.openxmlformats.org/officeDocument/2006/relationships/font" Target="fonts/font2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image" Target="../media/image1.jpeg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451461" y="-806630"/>
            <a:ext cx="8178939" cy="8630759"/>
          </a:xfrm>
          <a:custGeom>
            <a:avLst/>
            <a:gdLst/>
            <a:ahLst/>
            <a:cxnLst/>
            <a:rect l="l" t="t" r="r" b="b"/>
            <a:pathLst>
              <a:path w="8178939" h="8630759">
                <a:moveTo>
                  <a:pt x="0" y="0"/>
                </a:moveTo>
                <a:lnTo>
                  <a:pt x="8178939" y="0"/>
                </a:lnTo>
                <a:lnTo>
                  <a:pt x="8178939" y="8630759"/>
                </a:lnTo>
                <a:lnTo>
                  <a:pt x="0" y="863075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3000"/>
            </a:blip>
            <a:stretch>
              <a:fillRect l="-40094" t="-387" r="-19203"/>
            </a:stretch>
          </a:blipFill>
        </p:spPr>
      </p:sp>
      <p:sp>
        <p:nvSpPr>
          <p:cNvPr id="3" name="Freeform 3"/>
          <p:cNvSpPr/>
          <p:nvPr/>
        </p:nvSpPr>
        <p:spPr>
          <a:xfrm rot="5400000">
            <a:off x="3137913" y="2041800"/>
            <a:ext cx="7198755" cy="3048562"/>
          </a:xfrm>
          <a:custGeom>
            <a:avLst/>
            <a:gdLst/>
            <a:ahLst/>
            <a:cxnLst/>
            <a:rect l="l" t="t" r="r" b="b"/>
            <a:pathLst>
              <a:path w="7198755" h="3048562">
                <a:moveTo>
                  <a:pt x="0" y="0"/>
                </a:moveTo>
                <a:lnTo>
                  <a:pt x="7198755" y="0"/>
                </a:lnTo>
                <a:lnTo>
                  <a:pt x="7198755" y="3048562"/>
                </a:lnTo>
                <a:lnTo>
                  <a:pt x="0" y="30485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70245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7281746" y="2275479"/>
            <a:ext cx="7467767" cy="5707710"/>
          </a:xfrm>
          <a:custGeom>
            <a:avLst/>
            <a:gdLst/>
            <a:ahLst/>
            <a:cxnLst/>
            <a:rect l="l" t="t" r="r" b="b"/>
            <a:pathLst>
              <a:path w="7467767" h="5707710">
                <a:moveTo>
                  <a:pt x="0" y="0"/>
                </a:moveTo>
                <a:lnTo>
                  <a:pt x="7467767" y="0"/>
                </a:lnTo>
                <a:lnTo>
                  <a:pt x="7467767" y="5707710"/>
                </a:lnTo>
                <a:lnTo>
                  <a:pt x="0" y="57077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7521" r="-1127" b="-2481"/>
            </a:stretch>
          </a:blipFill>
        </p:spPr>
      </p:sp>
      <p:grpSp>
        <p:nvGrpSpPr>
          <p:cNvPr id="5" name="Group 5"/>
          <p:cNvGrpSpPr/>
          <p:nvPr/>
        </p:nvGrpSpPr>
        <p:grpSpPr>
          <a:xfrm rot="9879564">
            <a:off x="12506994" y="6806312"/>
            <a:ext cx="5849612" cy="3086199"/>
            <a:chOff x="0" y="0"/>
            <a:chExt cx="1374093" cy="65571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74093" cy="648189"/>
            </a:xfrm>
            <a:custGeom>
              <a:avLst/>
              <a:gdLst/>
              <a:ahLst/>
              <a:cxnLst/>
              <a:rect l="l" t="t" r="r" b="b"/>
              <a:pathLst>
                <a:path w="1374093" h="648189">
                  <a:moveTo>
                    <a:pt x="1352096" y="0"/>
                  </a:moveTo>
                  <a:lnTo>
                    <a:pt x="21996" y="0"/>
                  </a:lnTo>
                  <a:cubicBezTo>
                    <a:pt x="9848" y="0"/>
                    <a:pt x="0" y="9848"/>
                    <a:pt x="0" y="21996"/>
                  </a:cubicBezTo>
                  <a:lnTo>
                    <a:pt x="0" y="588214"/>
                  </a:lnTo>
                  <a:cubicBezTo>
                    <a:pt x="73090" y="639150"/>
                    <a:pt x="306978" y="692826"/>
                    <a:pt x="657809" y="588214"/>
                  </a:cubicBezTo>
                  <a:cubicBezTo>
                    <a:pt x="1008643" y="465965"/>
                    <a:pt x="1281513" y="537276"/>
                    <a:pt x="1374093" y="588214"/>
                  </a:cubicBezTo>
                  <a:lnTo>
                    <a:pt x="1374093" y="21996"/>
                  </a:lnTo>
                  <a:cubicBezTo>
                    <a:pt x="1374093" y="9848"/>
                    <a:pt x="1364245" y="0"/>
                    <a:pt x="1352096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1374093" cy="5247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8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-4030809">
            <a:off x="8491801" y="3874575"/>
            <a:ext cx="2928938" cy="9323607"/>
            <a:chOff x="0" y="0"/>
            <a:chExt cx="622300" cy="198095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22300" cy="1980951"/>
            </a:xfrm>
            <a:custGeom>
              <a:avLst/>
              <a:gdLst/>
              <a:ahLst/>
              <a:cxnLst/>
              <a:rect l="l" t="t" r="r" b="b"/>
              <a:pathLst>
                <a:path w="622300" h="1980951">
                  <a:moveTo>
                    <a:pt x="186690" y="0"/>
                  </a:moveTo>
                  <a:cubicBezTo>
                    <a:pt x="426720" y="0"/>
                    <a:pt x="622300" y="622584"/>
                    <a:pt x="622300" y="1386665"/>
                  </a:cubicBezTo>
                  <a:lnTo>
                    <a:pt x="622300" y="1980951"/>
                  </a:lnTo>
                  <a:lnTo>
                    <a:pt x="435610" y="1980951"/>
                  </a:lnTo>
                  <a:cubicBezTo>
                    <a:pt x="195580" y="1980951"/>
                    <a:pt x="0" y="1358366"/>
                    <a:pt x="0" y="594285"/>
                  </a:cubicBezTo>
                  <a:lnTo>
                    <a:pt x="0" y="0"/>
                  </a:lnTo>
                  <a:lnTo>
                    <a:pt x="18669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44450" y="10689"/>
              <a:ext cx="533400" cy="19500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8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8178546" y="7789744"/>
            <a:ext cx="1299845" cy="1299845"/>
          </a:xfrm>
          <a:custGeom>
            <a:avLst/>
            <a:gdLst/>
            <a:ahLst/>
            <a:cxnLst/>
            <a:rect l="l" t="t" r="r" b="b"/>
            <a:pathLst>
              <a:path w="1299845" h="1299845">
                <a:moveTo>
                  <a:pt x="0" y="0"/>
                </a:moveTo>
                <a:lnTo>
                  <a:pt x="1299845" y="0"/>
                </a:lnTo>
                <a:lnTo>
                  <a:pt x="1299845" y="1299844"/>
                </a:lnTo>
                <a:lnTo>
                  <a:pt x="0" y="129984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784993" y="7098232"/>
            <a:ext cx="961073" cy="831328"/>
          </a:xfrm>
          <a:custGeom>
            <a:avLst/>
            <a:gdLst/>
            <a:ahLst/>
            <a:cxnLst/>
            <a:rect l="l" t="t" r="r" b="b"/>
            <a:pathLst>
              <a:path w="961073" h="831328">
                <a:moveTo>
                  <a:pt x="0" y="0"/>
                </a:moveTo>
                <a:lnTo>
                  <a:pt x="961073" y="0"/>
                </a:lnTo>
                <a:lnTo>
                  <a:pt x="961073" y="831327"/>
                </a:lnTo>
                <a:lnTo>
                  <a:pt x="0" y="83132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2938233" y="7139113"/>
            <a:ext cx="960980" cy="749564"/>
          </a:xfrm>
          <a:custGeom>
            <a:avLst/>
            <a:gdLst/>
            <a:ahLst/>
            <a:cxnLst/>
            <a:rect l="l" t="t" r="r" b="b"/>
            <a:pathLst>
              <a:path w="960980" h="749564">
                <a:moveTo>
                  <a:pt x="0" y="0"/>
                </a:moveTo>
                <a:lnTo>
                  <a:pt x="960979" y="0"/>
                </a:lnTo>
                <a:lnTo>
                  <a:pt x="960979" y="749564"/>
                </a:lnTo>
                <a:lnTo>
                  <a:pt x="0" y="74956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5649015" y="7139113"/>
            <a:ext cx="961072" cy="826522"/>
          </a:xfrm>
          <a:custGeom>
            <a:avLst/>
            <a:gdLst/>
            <a:ahLst/>
            <a:cxnLst/>
            <a:rect l="l" t="t" r="r" b="b"/>
            <a:pathLst>
              <a:path w="961072" h="826522">
                <a:moveTo>
                  <a:pt x="0" y="0"/>
                </a:moveTo>
                <a:lnTo>
                  <a:pt x="961072" y="0"/>
                </a:lnTo>
                <a:lnTo>
                  <a:pt x="961072" y="826523"/>
                </a:lnTo>
                <a:lnTo>
                  <a:pt x="0" y="82652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grpSp>
        <p:nvGrpSpPr>
          <p:cNvPr id="15" name="Group 15"/>
          <p:cNvGrpSpPr/>
          <p:nvPr/>
        </p:nvGrpSpPr>
        <p:grpSpPr>
          <a:xfrm>
            <a:off x="628316" y="6117557"/>
            <a:ext cx="5362336" cy="592931"/>
            <a:chOff x="0" y="0"/>
            <a:chExt cx="1488085" cy="16454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488085" cy="164542"/>
            </a:xfrm>
            <a:custGeom>
              <a:avLst/>
              <a:gdLst/>
              <a:ahLst/>
              <a:cxnLst/>
              <a:rect l="l" t="t" r="r" b="b"/>
              <a:pathLst>
                <a:path w="1488085" h="164542">
                  <a:moveTo>
                    <a:pt x="0" y="0"/>
                  </a:moveTo>
                  <a:lnTo>
                    <a:pt x="1488085" y="0"/>
                  </a:lnTo>
                  <a:lnTo>
                    <a:pt x="1488085" y="164542"/>
                  </a:lnTo>
                  <a:lnTo>
                    <a:pt x="0" y="164542"/>
                  </a:lnTo>
                  <a:close/>
                </a:path>
              </a:pathLst>
            </a:custGeom>
            <a:solidFill>
              <a:srgbClr val="3B803A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0"/>
              <a:ext cx="1488085" cy="1645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3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28316" y="3041335"/>
            <a:ext cx="5362336" cy="592931"/>
            <a:chOff x="0" y="0"/>
            <a:chExt cx="1488085" cy="16454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488085" cy="164542"/>
            </a:xfrm>
            <a:custGeom>
              <a:avLst/>
              <a:gdLst/>
              <a:ahLst/>
              <a:cxnLst/>
              <a:rect l="l" t="t" r="r" b="b"/>
              <a:pathLst>
                <a:path w="1488085" h="164542">
                  <a:moveTo>
                    <a:pt x="0" y="0"/>
                  </a:moveTo>
                  <a:lnTo>
                    <a:pt x="1488085" y="0"/>
                  </a:lnTo>
                  <a:lnTo>
                    <a:pt x="1488085" y="164542"/>
                  </a:lnTo>
                  <a:lnTo>
                    <a:pt x="0" y="164542"/>
                  </a:lnTo>
                  <a:close/>
                </a:path>
              </a:pathLst>
            </a:custGeom>
            <a:solidFill>
              <a:srgbClr val="3B803A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0"/>
              <a:ext cx="1488085" cy="1645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39"/>
                </a:lnSpc>
              </a:pPr>
              <a:endParaRPr/>
            </a:p>
          </p:txBody>
        </p:sp>
      </p:grpSp>
      <p:sp>
        <p:nvSpPr>
          <p:cNvPr id="21" name="Freeform 21"/>
          <p:cNvSpPr/>
          <p:nvPr/>
        </p:nvSpPr>
        <p:spPr>
          <a:xfrm>
            <a:off x="215147" y="2924631"/>
            <a:ext cx="826339" cy="826339"/>
          </a:xfrm>
          <a:custGeom>
            <a:avLst/>
            <a:gdLst/>
            <a:ahLst/>
            <a:cxnLst/>
            <a:rect l="l" t="t" r="r" b="b"/>
            <a:pathLst>
              <a:path w="826339" h="826339">
                <a:moveTo>
                  <a:pt x="0" y="0"/>
                </a:moveTo>
                <a:lnTo>
                  <a:pt x="826339" y="0"/>
                </a:lnTo>
                <a:lnTo>
                  <a:pt x="826339" y="826339"/>
                </a:lnTo>
                <a:lnTo>
                  <a:pt x="0" y="82633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506292" y="4625854"/>
            <a:ext cx="470021" cy="470021"/>
          </a:xfrm>
          <a:custGeom>
            <a:avLst/>
            <a:gdLst/>
            <a:ahLst/>
            <a:cxnLst/>
            <a:rect l="l" t="t" r="r" b="b"/>
            <a:pathLst>
              <a:path w="470021" h="470021">
                <a:moveTo>
                  <a:pt x="0" y="0"/>
                </a:moveTo>
                <a:lnTo>
                  <a:pt x="470020" y="0"/>
                </a:lnTo>
                <a:lnTo>
                  <a:pt x="470020" y="470021"/>
                </a:lnTo>
                <a:lnTo>
                  <a:pt x="0" y="47002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4857984" y="8183214"/>
            <a:ext cx="2686867" cy="962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9"/>
              </a:lnSpc>
            </a:pPr>
            <a:r>
              <a:rPr lang="en-US" sz="1899" b="1">
                <a:solidFill>
                  <a:srgbClr val="1A4889"/>
                </a:solidFill>
                <a:latin typeface="TT Rounds Neue Condensed Bold"/>
                <a:ea typeface="TT Rounds Neue Condensed Bold"/>
                <a:cs typeface="TT Rounds Neue Condensed Bold"/>
                <a:sym typeface="TT Rounds Neue Condensed Bold"/>
              </a:rPr>
              <a:t>получить консультации </a:t>
            </a:r>
          </a:p>
          <a:p>
            <a:pPr algn="ctr">
              <a:lnSpc>
                <a:spcPts val="1899"/>
              </a:lnSpc>
            </a:pPr>
            <a:r>
              <a:rPr lang="en-US" sz="1899" b="1">
                <a:solidFill>
                  <a:srgbClr val="1A4889"/>
                </a:solidFill>
                <a:latin typeface="TT Rounds Neue Condensed Bold"/>
                <a:ea typeface="TT Rounds Neue Condensed Bold"/>
                <a:cs typeface="TT Rounds Neue Condensed Bold"/>
                <a:sym typeface="TT Rounds Neue Condensed Bold"/>
              </a:rPr>
              <a:t>по вопросам пенсионного </a:t>
            </a:r>
          </a:p>
          <a:p>
            <a:pPr algn="ctr">
              <a:lnSpc>
                <a:spcPts val="1899"/>
              </a:lnSpc>
            </a:pPr>
            <a:r>
              <a:rPr lang="en-US" sz="1899" b="1">
                <a:solidFill>
                  <a:srgbClr val="1A4889"/>
                </a:solidFill>
                <a:latin typeface="TT Rounds Neue Condensed Bold"/>
                <a:ea typeface="TT Rounds Neue Condensed Bold"/>
                <a:cs typeface="TT Rounds Neue Condensed Bold"/>
                <a:sym typeface="TT Rounds Neue Condensed Bold"/>
              </a:rPr>
              <a:t>и трудового законодательства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26541" y="4551620"/>
            <a:ext cx="4125773" cy="666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00"/>
              </a:lnSpc>
            </a:pPr>
            <a:r>
              <a:rPr lang="en-US" sz="2600" b="1" dirty="0" err="1">
                <a:solidFill>
                  <a:srgbClr val="1A4889"/>
                </a:solidFill>
                <a:latin typeface="TT Rounds Neue Condensed Bold"/>
                <a:ea typeface="TT Rounds Neue Condensed Bold"/>
                <a:cs typeface="TT Rounds Neue Condensed Bold"/>
                <a:sym typeface="TT Rounds Neue Condensed Bold"/>
              </a:rPr>
              <a:t>для</a:t>
            </a:r>
            <a:r>
              <a:rPr lang="en-US" sz="2600" b="1" dirty="0">
                <a:solidFill>
                  <a:srgbClr val="1A4889"/>
                </a:solidFill>
                <a:latin typeface="TT Rounds Neue Condensed Bold"/>
                <a:ea typeface="TT Rounds Neue Condensed Bold"/>
                <a:cs typeface="TT Rounds Neue Condensed Bold"/>
                <a:sym typeface="TT Rounds Neue Condensed Bold"/>
              </a:rPr>
              <a:t> </a:t>
            </a:r>
            <a:r>
              <a:rPr lang="en-US" sz="2600" b="1" dirty="0" err="1">
                <a:solidFill>
                  <a:srgbClr val="1A4889"/>
                </a:solidFill>
                <a:latin typeface="TT Rounds Neue Condensed Bold"/>
                <a:ea typeface="TT Rounds Neue Condensed Bold"/>
                <a:cs typeface="TT Rounds Neue Condensed Bold"/>
                <a:sym typeface="TT Rounds Neue Condensed Bold"/>
              </a:rPr>
              <a:t>людей</a:t>
            </a:r>
            <a:r>
              <a:rPr lang="en-US" sz="2600" b="1" dirty="0">
                <a:solidFill>
                  <a:srgbClr val="1A4889"/>
                </a:solidFill>
                <a:latin typeface="TT Rounds Neue Condensed Bold"/>
                <a:ea typeface="TT Rounds Neue Condensed Bold"/>
                <a:cs typeface="TT Rounds Neue Condensed Bold"/>
                <a:sym typeface="TT Rounds Neue Condensed Bold"/>
              </a:rPr>
              <a:t> </a:t>
            </a:r>
            <a:r>
              <a:rPr lang="en-US" sz="2600" b="1" dirty="0" err="1">
                <a:solidFill>
                  <a:srgbClr val="1A4889"/>
                </a:solidFill>
                <a:latin typeface="TT Rounds Neue Condensed Bold"/>
                <a:ea typeface="TT Rounds Neue Condensed Bold"/>
                <a:cs typeface="TT Rounds Neue Condensed Bold"/>
                <a:sym typeface="TT Rounds Neue Condensed Bold"/>
              </a:rPr>
              <a:t>предпенсионного</a:t>
            </a:r>
            <a:r>
              <a:rPr lang="en-US" sz="2600" b="1" dirty="0">
                <a:solidFill>
                  <a:srgbClr val="1A4889"/>
                </a:solidFill>
                <a:latin typeface="TT Rounds Neue Condensed Bold"/>
                <a:ea typeface="TT Rounds Neue Condensed Bold"/>
                <a:cs typeface="TT Rounds Neue Condensed Bold"/>
                <a:sym typeface="TT Rounds Neue Condensed Bold"/>
              </a:rPr>
              <a:t> и </a:t>
            </a:r>
            <a:r>
              <a:rPr lang="en-US" sz="2600" b="1" dirty="0" err="1">
                <a:solidFill>
                  <a:srgbClr val="1A4889"/>
                </a:solidFill>
                <a:latin typeface="TT Rounds Neue Condensed Bold"/>
                <a:ea typeface="TT Rounds Neue Condensed Bold"/>
                <a:cs typeface="TT Rounds Neue Condensed Bold"/>
                <a:sym typeface="TT Rounds Neue Condensed Bold"/>
              </a:rPr>
              <a:t>пенсионного</a:t>
            </a:r>
            <a:r>
              <a:rPr lang="en-US" sz="2600" b="1" dirty="0">
                <a:solidFill>
                  <a:srgbClr val="1A4889"/>
                </a:solidFill>
                <a:latin typeface="TT Rounds Neue Condensed Bold"/>
                <a:ea typeface="TT Rounds Neue Condensed Bold"/>
                <a:cs typeface="TT Rounds Neue Condensed Bold"/>
                <a:sym typeface="TT Rounds Neue Condensed Bold"/>
              </a:rPr>
              <a:t> </a:t>
            </a:r>
            <a:r>
              <a:rPr lang="en-US" sz="2600" b="1" dirty="0" err="1">
                <a:solidFill>
                  <a:srgbClr val="1A4889"/>
                </a:solidFill>
                <a:latin typeface="TT Rounds Neue Condensed Bold"/>
                <a:ea typeface="TT Rounds Neue Condensed Bold"/>
                <a:cs typeface="TT Rounds Neue Condensed Bold"/>
                <a:sym typeface="TT Rounds Neue Condensed Bold"/>
              </a:rPr>
              <a:t>возраста</a:t>
            </a:r>
            <a:endParaRPr lang="en-US" sz="2600" b="1" dirty="0">
              <a:solidFill>
                <a:srgbClr val="1A4889"/>
              </a:solidFill>
              <a:latin typeface="TT Rounds Neue Condensed Bold"/>
              <a:ea typeface="TT Rounds Neue Condensed Bold"/>
              <a:cs typeface="TT Rounds Neue Condensed Bold"/>
              <a:sym typeface="TT Rounds Neue Condensed Bold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1126541" y="5330901"/>
            <a:ext cx="3964838" cy="438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600" b="1" dirty="0" err="1">
                <a:solidFill>
                  <a:srgbClr val="1A4889"/>
                </a:solidFill>
                <a:latin typeface="TT Rounds Neue Condensed Bold"/>
                <a:ea typeface="TT Rounds Neue Condensed Bold"/>
                <a:cs typeface="TT Rounds Neue Condensed Bold"/>
                <a:sym typeface="TT Rounds Neue Condensed Bold"/>
              </a:rPr>
              <a:t>для</a:t>
            </a:r>
            <a:r>
              <a:rPr lang="en-US" sz="2600" b="1" dirty="0">
                <a:solidFill>
                  <a:srgbClr val="1A4889"/>
                </a:solidFill>
                <a:latin typeface="TT Rounds Neue Condensed Bold"/>
                <a:ea typeface="TT Rounds Neue Condensed Bold"/>
                <a:cs typeface="TT Rounds Neue Condensed Bold"/>
                <a:sym typeface="TT Rounds Neue Condensed Bold"/>
              </a:rPr>
              <a:t> </a:t>
            </a:r>
            <a:r>
              <a:rPr lang="en-US" sz="2600" b="1" dirty="0" err="1">
                <a:solidFill>
                  <a:srgbClr val="1A4889"/>
                </a:solidFill>
                <a:latin typeface="TT Rounds Neue Condensed Bold"/>
                <a:ea typeface="TT Rounds Neue Condensed Bold"/>
                <a:cs typeface="TT Rounds Neue Condensed Bold"/>
                <a:sym typeface="TT Rounds Neue Condensed Bold"/>
              </a:rPr>
              <a:t>людей</a:t>
            </a:r>
            <a:r>
              <a:rPr lang="en-US" sz="2600" b="1" dirty="0">
                <a:solidFill>
                  <a:srgbClr val="1A4889"/>
                </a:solidFill>
                <a:latin typeface="TT Rounds Neue Condensed Bold"/>
                <a:ea typeface="TT Rounds Neue Condensed Bold"/>
                <a:cs typeface="TT Rounds Neue Condensed Bold"/>
                <a:sym typeface="TT Rounds Neue Condensed Bold"/>
              </a:rPr>
              <a:t> с </a:t>
            </a:r>
            <a:r>
              <a:rPr lang="en-US" sz="2600" b="1" dirty="0" err="1">
                <a:solidFill>
                  <a:srgbClr val="1A4889"/>
                </a:solidFill>
                <a:latin typeface="TT Rounds Neue Condensed Bold"/>
                <a:ea typeface="TT Rounds Neue Condensed Bold"/>
                <a:cs typeface="TT Rounds Neue Condensed Bold"/>
                <a:sym typeface="TT Rounds Neue Condensed Bold"/>
              </a:rPr>
              <a:t>инвалидностью</a:t>
            </a:r>
            <a:endParaRPr lang="en-US" sz="2600" b="1" dirty="0">
              <a:solidFill>
                <a:srgbClr val="1A4889"/>
              </a:solidFill>
              <a:latin typeface="TT Rounds Neue Condensed Bold"/>
              <a:ea typeface="TT Rounds Neue Condensed Bold"/>
              <a:cs typeface="TT Rounds Neue Condensed Bold"/>
              <a:sym typeface="TT Rounds Neue Condensed Bold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424282" y="2237021"/>
            <a:ext cx="6174029" cy="580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28"/>
              </a:lnSpc>
            </a:pPr>
            <a:r>
              <a:rPr lang="en-US" sz="3377" b="1">
                <a:solidFill>
                  <a:srgbClr val="1A4889"/>
                </a:solidFill>
                <a:latin typeface="TT Rounds Neue Condensed Bold"/>
                <a:ea typeface="TT Rounds Neue Condensed Bold"/>
                <a:cs typeface="TT Rounds Neue Condensed Bold"/>
                <a:sym typeface="TT Rounds Neue Condensed Bold"/>
              </a:rPr>
              <a:t>ДЛЯ ПОЖИЛЫХ И ИНВАЛИДОВ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26541" y="3789620"/>
            <a:ext cx="3996957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 dirty="0" err="1">
                <a:solidFill>
                  <a:srgbClr val="1A4889"/>
                </a:solidFill>
                <a:latin typeface="TT Rounds Neue Condensed Bold"/>
                <a:ea typeface="TT Rounds Neue Condensed Bold"/>
                <a:cs typeface="TT Rounds Neue Condensed Bold"/>
                <a:sym typeface="TT Rounds Neue Condensed Bold"/>
              </a:rPr>
              <a:t>пройдет</a:t>
            </a:r>
            <a:r>
              <a:rPr lang="en-US" sz="3000" b="1" dirty="0">
                <a:solidFill>
                  <a:srgbClr val="1A4889"/>
                </a:solidFill>
                <a:latin typeface="TT Rounds Neue Condensed Bold"/>
                <a:ea typeface="TT Rounds Neue Condensed Bold"/>
                <a:cs typeface="TT Rounds Neue Condensed Bold"/>
                <a:sym typeface="TT Rounds Neue Condensed Bold"/>
              </a:rPr>
              <a:t> </a:t>
            </a:r>
            <a:r>
              <a:rPr lang="en-US" sz="3000" b="1" dirty="0" err="1">
                <a:solidFill>
                  <a:srgbClr val="1A4889"/>
                </a:solidFill>
                <a:latin typeface="TT Rounds Neue Condensed Bold"/>
                <a:ea typeface="TT Rounds Neue Condensed Bold"/>
                <a:cs typeface="TT Rounds Neue Condensed Bold"/>
                <a:sym typeface="TT Rounds Neue Condensed Bold"/>
              </a:rPr>
              <a:t>по</a:t>
            </a:r>
            <a:r>
              <a:rPr lang="en-US" sz="3000" b="1" dirty="0">
                <a:solidFill>
                  <a:srgbClr val="1A4889"/>
                </a:solidFill>
                <a:latin typeface="TT Rounds Neue Condensed Bold"/>
                <a:ea typeface="TT Rounds Neue Condensed Bold"/>
                <a:cs typeface="TT Rounds Neue Condensed Bold"/>
                <a:sym typeface="TT Rounds Neue Condensed Bold"/>
              </a:rPr>
              <a:t> </a:t>
            </a:r>
            <a:r>
              <a:rPr lang="en-US" sz="3000" b="1" dirty="0" err="1">
                <a:solidFill>
                  <a:srgbClr val="1A4889"/>
                </a:solidFill>
                <a:latin typeface="TT Rounds Neue Condensed Bold"/>
                <a:ea typeface="TT Rounds Neue Condensed Bold"/>
                <a:cs typeface="TT Rounds Neue Condensed Bold"/>
                <a:sym typeface="TT Rounds Neue Condensed Bold"/>
              </a:rPr>
              <a:t>всей</a:t>
            </a:r>
            <a:r>
              <a:rPr lang="en-US" sz="3000" b="1" dirty="0">
                <a:solidFill>
                  <a:srgbClr val="1A4889"/>
                </a:solidFill>
                <a:latin typeface="TT Rounds Neue Condensed Bold"/>
                <a:ea typeface="TT Rounds Neue Condensed Bold"/>
                <a:cs typeface="TT Rounds Neue Condensed Bold"/>
                <a:sym typeface="TT Rounds Neue Condensed Bold"/>
              </a:rPr>
              <a:t> </a:t>
            </a:r>
            <a:r>
              <a:rPr lang="en-US" sz="3000" b="1" dirty="0" err="1">
                <a:solidFill>
                  <a:srgbClr val="1A4889"/>
                </a:solidFill>
                <a:latin typeface="TT Rounds Neue Condensed Bold"/>
                <a:ea typeface="TT Rounds Neue Condensed Bold"/>
                <a:cs typeface="TT Rounds Neue Condensed Bold"/>
                <a:sym typeface="TT Rounds Neue Condensed Bold"/>
              </a:rPr>
              <a:t>стране</a:t>
            </a:r>
            <a:endParaRPr lang="en-US" sz="3000" b="1" dirty="0">
              <a:solidFill>
                <a:srgbClr val="1A4889"/>
              </a:solidFill>
              <a:latin typeface="TT Rounds Neue Condensed Bold"/>
              <a:ea typeface="TT Rounds Neue Condensed Bold"/>
              <a:cs typeface="TT Rounds Neue Condensed Bold"/>
              <a:sym typeface="TT Rounds Neue Condensed Bold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1265530" y="6135258"/>
            <a:ext cx="4491533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1">
                <a:solidFill>
                  <a:srgbClr val="FFFFFF"/>
                </a:solidFill>
                <a:latin typeface="TT Rounds Neue Condensed Bold"/>
                <a:ea typeface="TT Rounds Neue Condensed Bold"/>
                <a:cs typeface="TT Rounds Neue Condensed Bold"/>
                <a:sym typeface="TT Rounds Neue Condensed Bold"/>
              </a:rPr>
              <a:t>ЧТО СМОГУТ УЧАСТНИКИ: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276148" y="8181855"/>
            <a:ext cx="2407621" cy="7245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9"/>
              </a:lnSpc>
            </a:pPr>
            <a:r>
              <a:rPr lang="en-US" sz="1899" b="1">
                <a:solidFill>
                  <a:srgbClr val="1A4889"/>
                </a:solidFill>
                <a:latin typeface="TT Rounds Neue Condensed Bold"/>
                <a:ea typeface="TT Rounds Neue Condensed Bold"/>
                <a:cs typeface="TT Rounds Neue Condensed Bold"/>
                <a:sym typeface="TT Rounds Neue Condensed Bold"/>
              </a:rPr>
              <a:t>получить консультации </a:t>
            </a:r>
          </a:p>
          <a:p>
            <a:pPr algn="ctr">
              <a:lnSpc>
                <a:spcPts val="1899"/>
              </a:lnSpc>
            </a:pPr>
            <a:r>
              <a:rPr lang="en-US" sz="1899" b="1">
                <a:solidFill>
                  <a:srgbClr val="1A4889"/>
                </a:solidFill>
                <a:latin typeface="TT Rounds Neue Condensed Bold"/>
                <a:ea typeface="TT Rounds Neue Condensed Bold"/>
                <a:cs typeface="TT Rounds Neue Condensed Bold"/>
                <a:sym typeface="TT Rounds Neue Condensed Bold"/>
              </a:rPr>
              <a:t>по содействию </a:t>
            </a:r>
          </a:p>
          <a:p>
            <a:pPr algn="ctr">
              <a:lnSpc>
                <a:spcPts val="1899"/>
              </a:lnSpc>
            </a:pPr>
            <a:r>
              <a:rPr lang="en-US" sz="1899" b="1">
                <a:solidFill>
                  <a:srgbClr val="1A4889"/>
                </a:solidFill>
                <a:latin typeface="TT Rounds Neue Condensed Bold"/>
                <a:ea typeface="TT Rounds Neue Condensed Bold"/>
                <a:cs typeface="TT Rounds Neue Condensed Bold"/>
                <a:sym typeface="TT Rounds Neue Condensed Bold"/>
              </a:rPr>
              <a:t>в трудоустройстве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254911" y="8145852"/>
            <a:ext cx="2021236" cy="7245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9"/>
              </a:lnSpc>
            </a:pPr>
            <a:r>
              <a:rPr lang="en-US" sz="1899" b="1">
                <a:solidFill>
                  <a:srgbClr val="1A4889"/>
                </a:solidFill>
                <a:latin typeface="TT Rounds Neue Condensed Bold"/>
                <a:ea typeface="TT Rounds Neue Condensed Bold"/>
                <a:cs typeface="TT Rounds Neue Condensed Bold"/>
                <a:sym typeface="TT Rounds Neue Condensed Bold"/>
              </a:rPr>
              <a:t>пройти собеседование </a:t>
            </a:r>
          </a:p>
          <a:p>
            <a:pPr algn="ctr">
              <a:lnSpc>
                <a:spcPts val="1899"/>
              </a:lnSpc>
            </a:pPr>
            <a:r>
              <a:rPr lang="en-US" sz="1899" b="1">
                <a:solidFill>
                  <a:srgbClr val="1A4889"/>
                </a:solidFill>
                <a:latin typeface="TT Rounds Neue Condensed Bold"/>
                <a:ea typeface="TT Rounds Neue Condensed Bold"/>
                <a:cs typeface="TT Rounds Neue Condensed Bold"/>
                <a:sym typeface="TT Rounds Neue Condensed Bold"/>
              </a:rPr>
              <a:t>с работодателями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383591" y="71399"/>
            <a:ext cx="6322767" cy="9278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21"/>
              </a:lnSpc>
            </a:pPr>
            <a:r>
              <a:rPr lang="ru-RU" sz="5800">
                <a:solidFill>
                  <a:srgbClr val="1A4889"/>
                </a:solidFill>
                <a:latin typeface="Childling"/>
                <a:ea typeface="Childling"/>
                <a:cs typeface="Childling"/>
                <a:sym typeface="Childling"/>
              </a:rPr>
              <a:t>   </a:t>
            </a:r>
            <a:r>
              <a:rPr lang="en-US" sz="5800">
                <a:solidFill>
                  <a:srgbClr val="1A4889"/>
                </a:solidFill>
                <a:latin typeface="Childling"/>
                <a:ea typeface="Childling"/>
                <a:cs typeface="Childling"/>
                <a:sym typeface="Childling"/>
              </a:rPr>
              <a:t>РЕСПУБЛИКАНСКАЯ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337200" y="928921"/>
            <a:ext cx="6063600" cy="1336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99"/>
              </a:lnSpc>
            </a:pPr>
            <a:r>
              <a:rPr lang="en-US" sz="6999">
                <a:solidFill>
                  <a:srgbClr val="3B803A"/>
                </a:solidFill>
                <a:latin typeface="Childling"/>
                <a:ea typeface="Childling"/>
                <a:cs typeface="Childling"/>
                <a:sym typeface="Childling"/>
              </a:rPr>
              <a:t>ЯРМАРКА ВАКАНСИЙ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9420568" y="8275201"/>
            <a:ext cx="4899692" cy="2971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1A488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ГОСУДАРСТВЕННАЯ СЛУЖБА ЗАНЯТОСТИ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9478391" y="8638739"/>
            <a:ext cx="1561714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>
                <a:solidFill>
                  <a:srgbClr val="1A488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GSZ.GOV.BY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082951" y="3040303"/>
            <a:ext cx="4856690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b="1" dirty="0">
                <a:solidFill>
                  <a:srgbClr val="FFFFFF"/>
                </a:solidFill>
                <a:latin typeface="TT Rounds Neue Condensed Bold"/>
                <a:ea typeface="TT Rounds Neue Condensed Bold"/>
                <a:cs typeface="TT Rounds Neue Condensed Bold"/>
                <a:sym typeface="TT Rounds Neue Condensed Bold"/>
              </a:rPr>
              <a:t>28 СЕНТЯБРЯ - 2 ОКТЯБРЯ</a:t>
            </a:r>
          </a:p>
        </p:txBody>
      </p:sp>
      <p:sp>
        <p:nvSpPr>
          <p:cNvPr id="36" name="Freeform 36"/>
          <p:cNvSpPr/>
          <p:nvPr/>
        </p:nvSpPr>
        <p:spPr>
          <a:xfrm>
            <a:off x="506292" y="5300871"/>
            <a:ext cx="470021" cy="470021"/>
          </a:xfrm>
          <a:custGeom>
            <a:avLst/>
            <a:gdLst/>
            <a:ahLst/>
            <a:cxnLst/>
            <a:rect l="l" t="t" r="r" b="b"/>
            <a:pathLst>
              <a:path w="470021" h="470021">
                <a:moveTo>
                  <a:pt x="0" y="0"/>
                </a:moveTo>
                <a:lnTo>
                  <a:pt x="470020" y="0"/>
                </a:lnTo>
                <a:lnTo>
                  <a:pt x="470020" y="470021"/>
                </a:lnTo>
                <a:lnTo>
                  <a:pt x="0" y="47002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57</Words>
  <Application>Microsoft Office PowerPoint</Application>
  <PresentationFormat>Произвольный</PresentationFormat>
  <Paragraphs>18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Childling</vt:lpstr>
      <vt:lpstr>TT Rounds Neue Condensed Bold</vt:lpstr>
      <vt:lpstr>Arial</vt:lpstr>
      <vt:lpstr>Open Sans Bold</vt:lpstr>
      <vt:lpstr>Calibri</vt:lpstr>
      <vt:lpstr>Office Theme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ярмарка вакансий</dc:title>
  <cp:lastModifiedBy>Климович Наталья Анатольевна</cp:lastModifiedBy>
  <cp:revision>3</cp:revision>
  <cp:lastPrinted>2026-09-08T09:39:47Z</cp:lastPrinted>
  <dcterms:created xsi:type="dcterms:W3CDTF">2006-08-16T00:00:00Z</dcterms:created>
  <dcterms:modified xsi:type="dcterms:W3CDTF">2026-09-08T13:14:26Z</dcterms:modified>
  <dc:identifier>DAHUgzm3Cxo</dc:identifier>
</cp:coreProperties>
</file>