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1355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29F11"/>
    <a:srgbClr val="6F267F"/>
    <a:srgbClr val="111E31"/>
    <a:srgbClr val="47627F"/>
    <a:srgbClr val="04105A"/>
    <a:srgbClr val="ED613E"/>
    <a:srgbClr val="BF3C48"/>
    <a:srgbClr val="856E45"/>
    <a:srgbClr val="FECB00"/>
    <a:srgbClr val="F7E8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35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5B701-AF56-4CA1-9080-B60A06A9D40C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5" y="4724202"/>
            <a:ext cx="545084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35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C64A5-6191-4B02-91A7-F266282E8A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285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E7815E-F7B8-4E93-9F6C-89F6C3C8DBB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663" y="461963"/>
            <a:ext cx="8923337" cy="2092325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Ресурсы</a:t>
            </a:r>
            <a:br>
              <a:rPr lang="ru-RU" sz="5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sz="54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Логойского</a:t>
            </a: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5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района</a:t>
            </a:r>
            <a:endParaRPr lang="en-US" sz="54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5122" name="Picture 2" descr="https://pbs.twimg.com/media/C7meX6gXQAECGQc.jpg: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45" y="2722180"/>
            <a:ext cx="8797158" cy="3836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9943609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https://xn--j1ad5aza.xn--p1ai/img/11228007/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Выноска со стрелкой вниз 25"/>
          <p:cNvSpPr/>
          <p:nvPr/>
        </p:nvSpPr>
        <p:spPr>
          <a:xfrm>
            <a:off x="2691685" y="404191"/>
            <a:ext cx="4868214" cy="1347769"/>
          </a:xfrm>
          <a:prstGeom prst="downArrowCallout">
            <a:avLst>
              <a:gd name="adj1" fmla="val 27703"/>
              <a:gd name="adj2" fmla="val 45270"/>
              <a:gd name="adj3" fmla="val 25000"/>
              <a:gd name="adj4" fmla="val 6497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ОСНОВНЫЕ ПРИРОДНЫЕ РЕСУРСЫ</a:t>
            </a:r>
          </a:p>
        </p:txBody>
      </p:sp>
      <p:grpSp>
        <p:nvGrpSpPr>
          <p:cNvPr id="76" name="Группа 75"/>
          <p:cNvGrpSpPr/>
          <p:nvPr/>
        </p:nvGrpSpPr>
        <p:grpSpPr>
          <a:xfrm>
            <a:off x="1321518" y="1697407"/>
            <a:ext cx="3047914" cy="734775"/>
            <a:chOff x="1477904" y="2154115"/>
            <a:chExt cx="2641185" cy="430823"/>
          </a:xfrm>
        </p:grpSpPr>
        <p:sp>
          <p:nvSpPr>
            <p:cNvPr id="28" name="Горизонтальный свиток 27"/>
            <p:cNvSpPr/>
            <p:nvPr/>
          </p:nvSpPr>
          <p:spPr>
            <a:xfrm>
              <a:off x="1477904" y="2154115"/>
              <a:ext cx="2093539" cy="430823"/>
            </a:xfrm>
            <a:prstGeom prst="horizontalScroll">
              <a:avLst>
                <a:gd name="adj" fmla="val 16582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МИНЕРАЛЬНАЯ ВОДА</a:t>
              </a:r>
              <a:endParaRPr lang="ru-RU" sz="1400" b="1" dirty="0"/>
            </a:p>
          </p:txBody>
        </p:sp>
        <p:cxnSp>
          <p:nvCxnSpPr>
            <p:cNvPr id="55" name="Прямая соединительная линия 54"/>
            <p:cNvCxnSpPr>
              <a:stCxn id="28" idx="3"/>
            </p:cNvCxnSpPr>
            <p:nvPr/>
          </p:nvCxnSpPr>
          <p:spPr>
            <a:xfrm>
              <a:off x="3571443" y="2369527"/>
              <a:ext cx="547646" cy="215411"/>
            </a:xfrm>
            <a:prstGeom prst="line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A3BB2C5F-8152-475A-B013-E3A76724B5E8}"/>
              </a:ext>
            </a:extLst>
          </p:cNvPr>
          <p:cNvGrpSpPr/>
          <p:nvPr/>
        </p:nvGrpSpPr>
        <p:grpSpPr>
          <a:xfrm>
            <a:off x="5941066" y="1483520"/>
            <a:ext cx="2749943" cy="865199"/>
            <a:chOff x="5752393" y="1588829"/>
            <a:chExt cx="2505247" cy="430823"/>
          </a:xfrm>
        </p:grpSpPr>
        <p:sp>
          <p:nvSpPr>
            <p:cNvPr id="40" name="Горизонтальный свиток 39"/>
            <p:cNvSpPr/>
            <p:nvPr/>
          </p:nvSpPr>
          <p:spPr>
            <a:xfrm>
              <a:off x="6164101" y="1588829"/>
              <a:ext cx="2093539" cy="430823"/>
            </a:xfrm>
            <a:prstGeom prst="horizontalScroll">
              <a:avLst>
                <a:gd name="adj" fmla="val 16582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ПЕСЧАНО-ГРАВИЙНЫЙ материал</a:t>
              </a:r>
              <a:endParaRPr lang="ru-RU" sz="1400" b="1" dirty="0"/>
            </a:p>
          </p:txBody>
        </p:sp>
        <p:cxnSp>
          <p:nvCxnSpPr>
            <p:cNvPr id="57" name="Прямая соединительная линия 56"/>
            <p:cNvCxnSpPr>
              <a:cxnSpLocks/>
            </p:cNvCxnSpPr>
            <p:nvPr/>
          </p:nvCxnSpPr>
          <p:spPr>
            <a:xfrm flipV="1">
              <a:off x="5752393" y="1897338"/>
              <a:ext cx="411708" cy="118297"/>
            </a:xfrm>
            <a:prstGeom prst="line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1365844" y="3255354"/>
            <a:ext cx="2877837" cy="1102241"/>
            <a:chOff x="1477891" y="3004796"/>
            <a:chExt cx="2690096" cy="430823"/>
          </a:xfrm>
        </p:grpSpPr>
        <p:sp>
          <p:nvSpPr>
            <p:cNvPr id="36" name="Горизонтальный свиток 35"/>
            <p:cNvSpPr/>
            <p:nvPr/>
          </p:nvSpPr>
          <p:spPr>
            <a:xfrm>
              <a:off x="1477891" y="3004796"/>
              <a:ext cx="2093539" cy="430823"/>
            </a:xfrm>
            <a:prstGeom prst="horizontalScroll">
              <a:avLst>
                <a:gd name="adj" fmla="val 16582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/>
                <a:t>ТОРФ</a:t>
              </a:r>
              <a:endParaRPr lang="ru-RU" sz="1600" b="1" dirty="0"/>
            </a:p>
          </p:txBody>
        </p:sp>
        <p:cxnSp>
          <p:nvCxnSpPr>
            <p:cNvPr id="59" name="Прямая соединительная линия 58"/>
            <p:cNvCxnSpPr>
              <a:cxnSpLocks/>
              <a:stCxn id="36" idx="3"/>
            </p:cNvCxnSpPr>
            <p:nvPr/>
          </p:nvCxnSpPr>
          <p:spPr>
            <a:xfrm flipV="1">
              <a:off x="3571430" y="3096991"/>
              <a:ext cx="596557" cy="123217"/>
            </a:xfrm>
            <a:prstGeom prst="line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3" name="Группа 72"/>
          <p:cNvGrpSpPr/>
          <p:nvPr/>
        </p:nvGrpSpPr>
        <p:grpSpPr>
          <a:xfrm>
            <a:off x="6212683" y="3289461"/>
            <a:ext cx="2590476" cy="954653"/>
            <a:chOff x="1047158" y="3404413"/>
            <a:chExt cx="2590476" cy="430823"/>
          </a:xfrm>
        </p:grpSpPr>
        <p:sp>
          <p:nvSpPr>
            <p:cNvPr id="37" name="Горизонтальный свиток 36"/>
            <p:cNvSpPr/>
            <p:nvPr/>
          </p:nvSpPr>
          <p:spPr>
            <a:xfrm>
              <a:off x="1544095" y="3404413"/>
              <a:ext cx="2093539" cy="430823"/>
            </a:xfrm>
            <a:prstGeom prst="horizontalScroll">
              <a:avLst>
                <a:gd name="adj" fmla="val 16582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МЕЛ</a:t>
              </a:r>
              <a:endParaRPr lang="ru-RU" sz="1200" b="1" dirty="0"/>
            </a:p>
          </p:txBody>
        </p:sp>
        <p:cxnSp>
          <p:nvCxnSpPr>
            <p:cNvPr id="61" name="Прямая соединительная линия 60"/>
            <p:cNvCxnSpPr>
              <a:cxnSpLocks/>
            </p:cNvCxnSpPr>
            <p:nvPr/>
          </p:nvCxnSpPr>
          <p:spPr>
            <a:xfrm>
              <a:off x="1047158" y="3495469"/>
              <a:ext cx="496937" cy="155560"/>
            </a:xfrm>
            <a:prstGeom prst="line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4003710" y="4090440"/>
            <a:ext cx="2268390" cy="1420092"/>
            <a:chOff x="1477897" y="3630826"/>
            <a:chExt cx="2093539" cy="666439"/>
          </a:xfrm>
        </p:grpSpPr>
        <p:sp>
          <p:nvSpPr>
            <p:cNvPr id="38" name="Горизонтальный свиток 37"/>
            <p:cNvSpPr/>
            <p:nvPr/>
          </p:nvSpPr>
          <p:spPr>
            <a:xfrm>
              <a:off x="1477897" y="3866442"/>
              <a:ext cx="2093539" cy="430823"/>
            </a:xfrm>
            <a:prstGeom prst="horizontalScroll">
              <a:avLst>
                <a:gd name="adj" fmla="val 16582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ГЛИНЫ</a:t>
              </a:r>
              <a:endParaRPr lang="ru-RU" sz="1600" b="1" dirty="0"/>
            </a:p>
          </p:txBody>
        </p:sp>
        <p:cxnSp>
          <p:nvCxnSpPr>
            <p:cNvPr id="63" name="Прямая соединительная линия 62"/>
            <p:cNvCxnSpPr>
              <a:cxnSpLocks/>
            </p:cNvCxnSpPr>
            <p:nvPr/>
          </p:nvCxnSpPr>
          <p:spPr>
            <a:xfrm flipV="1">
              <a:off x="2518760" y="3630826"/>
              <a:ext cx="0" cy="297979"/>
            </a:xfrm>
            <a:prstGeom prst="line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pic>
        <p:nvPicPr>
          <p:cNvPr id="4100" name="Picture 4" descr="https://europlastplus.by/wp-content/uploads/2020/04/432.jpg?v=15885925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399" y="2385848"/>
            <a:ext cx="2249214" cy="1671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0444550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https://xn--j1ad5aza.xn--p1ai/img/11228007/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8A8EBA4E-9B04-4B64-A7E7-491DB68EED2B}"/>
              </a:ext>
            </a:extLst>
          </p:cNvPr>
          <p:cNvSpPr/>
          <p:nvPr/>
        </p:nvSpPr>
        <p:spPr>
          <a:xfrm>
            <a:off x="672662" y="321972"/>
            <a:ext cx="8162245" cy="553791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ЗЕМЕЛЬНЫЙ ФОНД РАЙОНА</a:t>
            </a:r>
          </a:p>
        </p:txBody>
      </p:sp>
      <p:sp>
        <p:nvSpPr>
          <p:cNvPr id="3" name="Прямоугольник: скругленные противолежащие углы 2">
            <a:extLst>
              <a:ext uri="{FF2B5EF4-FFF2-40B4-BE49-F238E27FC236}">
                <a16:creationId xmlns="" xmlns:a16="http://schemas.microsoft.com/office/drawing/2014/main" id="{72349AA4-52E2-41BB-B482-3C731307B02A}"/>
              </a:ext>
            </a:extLst>
          </p:cNvPr>
          <p:cNvSpPr/>
          <p:nvPr/>
        </p:nvSpPr>
        <p:spPr>
          <a:xfrm>
            <a:off x="178676" y="1051034"/>
            <a:ext cx="8786648" cy="65113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СЕЛЬСКОХОЗЯЙСТВЕННЫЕ </a:t>
            </a:r>
            <a:r>
              <a:rPr lang="ru-RU" sz="2400" b="1" dirty="0" smtClean="0"/>
              <a:t> ЗЕМЛИ </a:t>
            </a:r>
            <a:r>
              <a:rPr lang="ru-RU" sz="2400" b="1" dirty="0"/>
              <a:t>–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67,6 </a:t>
            </a:r>
            <a:r>
              <a:rPr lang="ru-RU" sz="2400" b="1" dirty="0"/>
              <a:t>тыс.га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2D1E7D63-F7AD-421F-91D9-67A16D89F3DE}"/>
              </a:ext>
            </a:extLst>
          </p:cNvPr>
          <p:cNvGrpSpPr/>
          <p:nvPr/>
        </p:nvGrpSpPr>
        <p:grpSpPr>
          <a:xfrm>
            <a:off x="367863" y="1702171"/>
            <a:ext cx="3647089" cy="1338079"/>
            <a:chOff x="2436663" y="1702171"/>
            <a:chExt cx="2593731" cy="1338079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="" xmlns:a16="http://schemas.microsoft.com/office/drawing/2014/main" id="{BBFB0414-B7C2-41CF-B3E1-7020772892B5}"/>
                </a:ext>
              </a:extLst>
            </p:cNvPr>
            <p:cNvSpPr/>
            <p:nvPr/>
          </p:nvSpPr>
          <p:spPr>
            <a:xfrm>
              <a:off x="2436663" y="2022819"/>
              <a:ext cx="2593731" cy="101743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ПАХОТНЫЕ ЗЕМЛИ – </a:t>
              </a:r>
              <a:endParaRPr lang="ru-RU" sz="2000" dirty="0" smtClean="0"/>
            </a:p>
            <a:p>
              <a:pPr algn="ctr"/>
              <a:r>
                <a:rPr lang="ru-RU" sz="2000" dirty="0" smtClean="0"/>
                <a:t>49,6 </a:t>
              </a:r>
              <a:r>
                <a:rPr lang="ru-RU" sz="2000" dirty="0"/>
                <a:t>тыс.га</a:t>
              </a:r>
            </a:p>
          </p:txBody>
        </p:sp>
        <p:cxnSp>
          <p:nvCxnSpPr>
            <p:cNvPr id="7" name="Прямая соединительная линия 6">
              <a:extLst>
                <a:ext uri="{FF2B5EF4-FFF2-40B4-BE49-F238E27FC236}">
                  <a16:creationId xmlns="" xmlns:a16="http://schemas.microsoft.com/office/drawing/2014/main" id="{813938ED-40C8-46B4-BEC1-790824481D06}"/>
                </a:ext>
              </a:extLst>
            </p:cNvPr>
            <p:cNvCxnSpPr>
              <a:endCxn id="4" idx="0"/>
            </p:cNvCxnSpPr>
            <p:nvPr/>
          </p:nvCxnSpPr>
          <p:spPr>
            <a:xfrm flipH="1">
              <a:off x="3733529" y="1702171"/>
              <a:ext cx="907752" cy="320648"/>
            </a:xfrm>
            <a:prstGeom prst="lin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0D0D4CE5-4120-4E04-B675-7C221F2E6C0E}"/>
              </a:ext>
            </a:extLst>
          </p:cNvPr>
          <p:cNvGrpSpPr/>
          <p:nvPr/>
        </p:nvGrpSpPr>
        <p:grpSpPr>
          <a:xfrm>
            <a:off x="4897821" y="1682664"/>
            <a:ext cx="3899338" cy="1366962"/>
            <a:chOff x="5685155" y="1682664"/>
            <a:chExt cx="2593731" cy="1366962"/>
          </a:xfrm>
          <a:solidFill>
            <a:schemeClr val="accent6">
              <a:lumMod val="75000"/>
            </a:schemeClr>
          </a:solidFill>
        </p:grpSpPr>
        <p:sp>
          <p:nvSpPr>
            <p:cNvPr id="35" name="Прямоугольник: скругленные углы 34">
              <a:extLst>
                <a:ext uri="{FF2B5EF4-FFF2-40B4-BE49-F238E27FC236}">
                  <a16:creationId xmlns="" xmlns:a16="http://schemas.microsoft.com/office/drawing/2014/main" id="{9CAA441E-4D49-40D1-A018-2E11A27C5585}"/>
                </a:ext>
              </a:extLst>
            </p:cNvPr>
            <p:cNvSpPr/>
            <p:nvPr/>
          </p:nvSpPr>
          <p:spPr>
            <a:xfrm>
              <a:off x="5685155" y="2032195"/>
              <a:ext cx="2593731" cy="1017431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ЛУГОВЫЕ ЗЕМЛИ – </a:t>
              </a:r>
              <a:endParaRPr lang="ru-RU" sz="2000" dirty="0" smtClean="0"/>
            </a:p>
            <a:p>
              <a:pPr algn="ctr"/>
              <a:r>
                <a:rPr lang="ru-RU" sz="2000" dirty="0" smtClean="0"/>
                <a:t>17,3 </a:t>
              </a:r>
              <a:r>
                <a:rPr lang="ru-RU" sz="2000" dirty="0"/>
                <a:t>тыс.га</a:t>
              </a:r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="" xmlns:a16="http://schemas.microsoft.com/office/drawing/2014/main" id="{09D40DDB-E923-4AB3-9F97-7498D59DD995}"/>
                </a:ext>
              </a:extLst>
            </p:cNvPr>
            <p:cNvCxnSpPr>
              <a:endCxn id="35" idx="0"/>
            </p:cNvCxnSpPr>
            <p:nvPr/>
          </p:nvCxnSpPr>
          <p:spPr>
            <a:xfrm>
              <a:off x="5988676" y="1682664"/>
              <a:ext cx="993345" cy="349531"/>
            </a:xfrm>
            <a:prstGeom prst="line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="" xmlns:a16="http://schemas.microsoft.com/office/drawing/2014/main" id="{C4E3D666-82E0-462A-958C-2BB0135F4558}"/>
              </a:ext>
            </a:extLst>
          </p:cNvPr>
          <p:cNvSpPr/>
          <p:nvPr/>
        </p:nvSpPr>
        <p:spPr>
          <a:xfrm>
            <a:off x="178676" y="3286023"/>
            <a:ext cx="8776138" cy="553791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729F1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ЛЕСИСТОСТЬ ТЕРРИТОРИИ– 123,63 </a:t>
            </a:r>
            <a:r>
              <a:rPr lang="ru-RU" sz="2400" b="1" dirty="0"/>
              <a:t>тыс. га</a:t>
            </a:r>
          </a:p>
        </p:txBody>
      </p:sp>
      <p:pic>
        <p:nvPicPr>
          <p:cNvPr id="3074" name="Picture 2" descr="https://data.fou-de-puzzle.com/grafika.133/collage-arbres-1000-pieces--puzzle.54094-1.f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165" y="4035973"/>
            <a:ext cx="8828689" cy="26591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7202069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https://xn--j1ad5aza.xn--p1ai/img/11228007/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E8BB976-612C-44B0-9EB1-58E02C4718E7}"/>
              </a:ext>
            </a:extLst>
          </p:cNvPr>
          <p:cNvSpPr/>
          <p:nvPr/>
        </p:nvSpPr>
        <p:spPr>
          <a:xfrm>
            <a:off x="157655" y="160338"/>
            <a:ext cx="8839199" cy="779820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ВОДНЫЕ РЕСУРСЫ РАЙОНА</a:t>
            </a:r>
          </a:p>
        </p:txBody>
      </p:sp>
      <p:sp>
        <p:nvSpPr>
          <p:cNvPr id="4" name="Прямоугольник: скругленные противолежащие углы 3">
            <a:extLst>
              <a:ext uri="{FF2B5EF4-FFF2-40B4-BE49-F238E27FC236}">
                <a16:creationId xmlns="" xmlns:a16="http://schemas.microsoft.com/office/drawing/2014/main" id="{CDA7483A-BD07-46F9-80BF-623D4C3B4D4E}"/>
              </a:ext>
            </a:extLst>
          </p:cNvPr>
          <p:cNvSpPr/>
          <p:nvPr/>
        </p:nvSpPr>
        <p:spPr>
          <a:xfrm>
            <a:off x="168167" y="1072055"/>
            <a:ext cx="8765626" cy="5307724"/>
          </a:xfrm>
          <a:prstGeom prst="round2DiagRect">
            <a:avLst>
              <a:gd name="adj1" fmla="val 50000"/>
              <a:gd name="adj2" fmla="val 0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/>
            <a:r>
              <a:rPr lang="ru-RU" sz="2800" dirty="0"/>
              <a:t>- </a:t>
            </a:r>
            <a:r>
              <a:rPr lang="ru-RU" sz="2800" b="1" dirty="0"/>
              <a:t>по территории </a:t>
            </a:r>
            <a:r>
              <a:rPr lang="ru-RU" sz="2800" b="1" dirty="0" err="1" smtClean="0"/>
              <a:t>Логойского</a:t>
            </a:r>
            <a:r>
              <a:rPr lang="ru-RU" sz="2800" b="1" dirty="0" smtClean="0"/>
              <a:t> </a:t>
            </a:r>
            <a:r>
              <a:rPr lang="ru-RU" sz="2800" b="1" dirty="0"/>
              <a:t>района </a:t>
            </a:r>
            <a:r>
              <a:rPr lang="ru-RU" sz="2800" b="1" dirty="0" smtClean="0"/>
              <a:t>протекают 2 озера, 20 прудов, одно водохранилище («</a:t>
            </a:r>
            <a:r>
              <a:rPr lang="ru-RU" sz="2800" b="1" dirty="0" err="1" smtClean="0"/>
              <a:t>Войковское</a:t>
            </a:r>
            <a:r>
              <a:rPr lang="ru-RU" sz="2800" b="1" dirty="0" smtClean="0"/>
              <a:t>» г.п.Плещеницы, площадью 260га), протекает 46 малых рек, общей протяженностью 673 км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333575513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https://xn--j1ad5aza.xn--p1ai/img/11228007/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EE8BB976-612C-44B0-9EB1-58E02C4718E7}"/>
              </a:ext>
            </a:extLst>
          </p:cNvPr>
          <p:cNvSpPr/>
          <p:nvPr/>
        </p:nvSpPr>
        <p:spPr>
          <a:xfrm>
            <a:off x="157656" y="160338"/>
            <a:ext cx="8818178" cy="779820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КАДРОВЫЙ ПОТЕНЦИАЛ РАЙОНА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E8C83FA-074D-4D4A-AD97-CF0D5D949555}"/>
              </a:ext>
            </a:extLst>
          </p:cNvPr>
          <p:cNvSpPr txBox="1"/>
          <p:nvPr/>
        </p:nvSpPr>
        <p:spPr>
          <a:xfrm>
            <a:off x="1406027" y="1196484"/>
            <a:ext cx="7003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Численность населения на 1 января 2021 года – </a:t>
            </a:r>
            <a:r>
              <a:rPr lang="ru-RU" sz="2400" b="1" i="1" dirty="0" smtClean="0">
                <a:solidFill>
                  <a:srgbClr val="C00000"/>
                </a:solidFill>
              </a:rPr>
              <a:t>38 637 </a:t>
            </a:r>
            <a:r>
              <a:rPr lang="ru-RU" sz="2400" b="1" i="1" dirty="0">
                <a:solidFill>
                  <a:srgbClr val="C00000"/>
                </a:solidFill>
              </a:rPr>
              <a:t>человек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, в том числе: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072E73E-0B9B-4ECE-8761-090A0F071E9C}"/>
              </a:ext>
            </a:extLst>
          </p:cNvPr>
          <p:cNvSpPr txBox="1"/>
          <p:nvPr/>
        </p:nvSpPr>
        <p:spPr>
          <a:xfrm>
            <a:off x="2700116" y="2036122"/>
            <a:ext cx="6362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городское население – </a:t>
            </a:r>
            <a:r>
              <a:rPr lang="ru-RU" sz="2400" b="1" i="1" dirty="0" smtClean="0">
                <a:solidFill>
                  <a:srgbClr val="C00000"/>
                </a:solidFill>
              </a:rPr>
              <a:t>21264 </a:t>
            </a:r>
            <a:r>
              <a:rPr lang="ru-RU" sz="2400" b="1" i="1" dirty="0">
                <a:solidFill>
                  <a:srgbClr val="C00000"/>
                </a:solidFill>
              </a:rPr>
              <a:t>человек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BE19DE1-11D9-4B6E-8255-54746AF8F7C4}"/>
              </a:ext>
            </a:extLst>
          </p:cNvPr>
          <p:cNvSpPr txBox="1"/>
          <p:nvPr/>
        </p:nvSpPr>
        <p:spPr>
          <a:xfrm>
            <a:off x="2700115" y="2509184"/>
            <a:ext cx="6362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сельское население – </a:t>
            </a:r>
            <a:r>
              <a:rPr lang="ru-RU" sz="2400" b="1" i="1" dirty="0" smtClean="0">
                <a:solidFill>
                  <a:srgbClr val="C00000"/>
                </a:solidFill>
              </a:rPr>
              <a:t>17373 </a:t>
            </a:r>
            <a:r>
              <a:rPr lang="ru-RU" sz="2400" b="1" i="1" dirty="0">
                <a:solidFill>
                  <a:srgbClr val="C00000"/>
                </a:solidFill>
              </a:rPr>
              <a:t>человек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B765111-5BC8-4BBF-B5C5-ED6591003947}"/>
              </a:ext>
            </a:extLst>
          </p:cNvPr>
          <p:cNvSpPr txBox="1"/>
          <p:nvPr/>
        </p:nvSpPr>
        <p:spPr>
          <a:xfrm>
            <a:off x="1406027" y="2975156"/>
            <a:ext cx="7003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Рабочая сила – </a:t>
            </a:r>
            <a:r>
              <a:rPr lang="ru-RU" sz="2400" b="1" i="1" dirty="0" smtClean="0">
                <a:solidFill>
                  <a:srgbClr val="C00000"/>
                </a:solidFill>
              </a:rPr>
              <a:t>21926 </a:t>
            </a:r>
            <a:r>
              <a:rPr lang="ru-RU" sz="2400" b="1" i="1" dirty="0">
                <a:solidFill>
                  <a:srgbClr val="C00000"/>
                </a:solidFill>
              </a:rPr>
              <a:t>человек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, в том числе: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4414CEB-84FF-48FB-ACF5-BA42A04914CD}"/>
              </a:ext>
            </a:extLst>
          </p:cNvPr>
          <p:cNvSpPr txBox="1"/>
          <p:nvPr/>
        </p:nvSpPr>
        <p:spPr>
          <a:xfrm>
            <a:off x="2700116" y="3452552"/>
            <a:ext cx="6443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мужчины – </a:t>
            </a:r>
            <a:r>
              <a:rPr lang="ru-RU" sz="2400" b="1" i="1" dirty="0" smtClean="0">
                <a:solidFill>
                  <a:srgbClr val="C00000"/>
                </a:solidFill>
              </a:rPr>
              <a:t>11918 </a:t>
            </a:r>
            <a:r>
              <a:rPr lang="ru-RU" sz="2400" b="1" i="1" dirty="0">
                <a:solidFill>
                  <a:srgbClr val="C00000"/>
                </a:solidFill>
              </a:rPr>
              <a:t>человек;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женщины – </a:t>
            </a:r>
            <a:r>
              <a:rPr lang="ru-RU" sz="2400" b="1" i="1" dirty="0" smtClean="0">
                <a:solidFill>
                  <a:srgbClr val="C00000"/>
                </a:solidFill>
              </a:rPr>
              <a:t>10008 </a:t>
            </a:r>
            <a:r>
              <a:rPr lang="ru-RU" sz="2400" b="1" i="1" dirty="0">
                <a:solidFill>
                  <a:srgbClr val="C00000"/>
                </a:solidFill>
              </a:rPr>
              <a:t>человек</a:t>
            </a:r>
            <a:r>
              <a:rPr lang="ru-RU" sz="2400" b="1" i="1" dirty="0" smtClean="0">
                <a:solidFill>
                  <a:srgbClr val="C00000"/>
                </a:solidFill>
              </a:rPr>
              <a:t>;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210655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675" y="147147"/>
          <a:ext cx="8765628" cy="6453352"/>
        </p:xfrm>
        <a:graphic>
          <a:graphicData uri="http://schemas.openxmlformats.org/drawingml/2006/table">
            <a:tbl>
              <a:tblPr/>
              <a:tblGrid>
                <a:gridCol w="4288222"/>
                <a:gridCol w="558514"/>
                <a:gridCol w="240272"/>
                <a:gridCol w="725214"/>
                <a:gridCol w="767255"/>
                <a:gridCol w="84082"/>
                <a:gridCol w="746235"/>
                <a:gridCol w="620110"/>
                <a:gridCol w="735724"/>
              </a:tblGrid>
              <a:tr h="23895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Ресурсный потенциал района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498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Площадь территории, тыс. га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    из нее: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237,99 тыс.га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734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площадь сельскохозяйственных угодий,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тыс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 га / уд. вес в общей площади, 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    из нее: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83,10 тыс.га / 34,92%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995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площадь пашни, тыс. га / уд. вес в площади сельскохозяйственных угодий, 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58,90 тыс.га / 78,88%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956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Балл пашни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28,5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192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Лесистость территории, тыс. га / уд. вес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общей площади, 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123,63 , тыс. га / 51,95%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956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Площадь водных ресурсов, км</a:t>
                      </a:r>
                      <a:r>
                        <a:rPr lang="ru-RU" sz="14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20,1 км</a:t>
                      </a:r>
                      <a:r>
                        <a:rPr lang="ru-RU" sz="14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95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Демографическая ситуация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1996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Численность населения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 начало года), человек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    из нее: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44800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6378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38699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38637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38596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38560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городское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18000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8438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21326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21264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21302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21286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сельское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26800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7940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17373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17373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17294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17274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5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Транспортно-логистическое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сообщение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431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Удаленность районного центра </a:t>
                      </a:r>
                      <a:b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(г. Жодино) от г. Минска, км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41 км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95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Наличие железнодорожных путей сообщения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Не имеется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18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Удаленность районного центра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от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железнодорожных путей, км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29 км.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209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Наличие автомобильных дорог международного и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республиканского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значения и их протяженность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М-3, 60,641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км, Р3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– 30,1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км, Р59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– 6,692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км, Р66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– 28,6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км,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Р63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– 43,82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км,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Р40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– 9,367 км.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49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Протяженность местных дорог, км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из них: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851,646 км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95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дороги с твердым покрытием, км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403,764 км.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71" marR="276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1646</TotalTime>
  <Words>329</Words>
  <Application>Microsoft Office PowerPoint</Application>
  <PresentationFormat>Экран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Ресурсы Логойского района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149</cp:revision>
  <dcterms:created xsi:type="dcterms:W3CDTF">2018-09-04T12:10:47Z</dcterms:created>
  <dcterms:modified xsi:type="dcterms:W3CDTF">2021-09-10T12:33:29Z</dcterms:modified>
</cp:coreProperties>
</file>